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1" r:id="rId1"/>
    <p:sldMasterId id="2147483697" r:id="rId2"/>
  </p:sldMasterIdLst>
  <p:notesMasterIdLst>
    <p:notesMasterId r:id="rId11"/>
  </p:notesMasterIdLst>
  <p:handoutMasterIdLst>
    <p:handoutMasterId r:id="rId12"/>
  </p:handoutMasterIdLst>
  <p:sldIdLst>
    <p:sldId id="256" r:id="rId3"/>
    <p:sldId id="269" r:id="rId4"/>
    <p:sldId id="337" r:id="rId5"/>
    <p:sldId id="372" r:id="rId6"/>
    <p:sldId id="377" r:id="rId7"/>
    <p:sldId id="378" r:id="rId8"/>
    <p:sldId id="379" r:id="rId9"/>
    <p:sldId id="258" r:id="rId10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Roboto Light" panose="02000000000000000000" pitchFamily="2" charset="0"/>
      <p:regular r:id="rId17"/>
      <p:italic r:id="rId18"/>
    </p:embeddedFont>
    <p:embeddedFont>
      <p:font typeface="Roboto Medium" panose="02000000000000000000" pitchFamily="2" charset="0"/>
      <p:regular r:id="rId19"/>
      <p:italic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A22"/>
    <a:srgbClr val="CC00CC"/>
    <a:srgbClr val="44C61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69" autoAdjust="0"/>
    <p:restoredTop sz="94660"/>
  </p:normalViewPr>
  <p:slideViewPr>
    <p:cSldViewPr showGuides="1">
      <p:cViewPr varScale="1">
        <p:scale>
          <a:sx n="133" d="100"/>
          <a:sy n="133" d="100"/>
        </p:scale>
        <p:origin x="126" y="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13056"/>
    </p:cViewPr>
  </p:sorterViewPr>
  <p:notesViewPr>
    <p:cSldViewPr>
      <p:cViewPr varScale="1">
        <p:scale>
          <a:sx n="80" d="100"/>
          <a:sy n="80" d="100"/>
        </p:scale>
        <p:origin x="-291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9B38-B5A7-40EA-AAE0-8B851B9A139A}" type="datetimeFigureOut">
              <a:rPr lang="cs-CZ" smtClean="0"/>
              <a:t>22.09.2025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704E1-792A-4566-AFF2-9794FEC0381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8532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D812D-A574-4AE7-B9AD-94AF3301E6D6}" type="datetimeFigureOut">
              <a:rPr lang="cs-CZ" smtClean="0"/>
              <a:t>22.09.2025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726C4-D5C2-45C5-8912-375D80DB17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80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813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fld id="{CB6E2C3E-6B5B-482D-A927-A40A742FBAE1}" type="slidenum">
              <a:rPr lang="cs-CZ" smtClean="0">
                <a:latin typeface="Calibri" pitchFamily="34" charset="0"/>
                <a:cs typeface="Lucida Sans Unicode" pitchFamily="34" charset="0"/>
              </a:rPr>
              <a:pPr>
                <a:tabLst>
                  <a:tab pos="0" algn="l"/>
                  <a:tab pos="912813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t>2</a:t>
            </a:fld>
            <a:endParaRPr lang="cs-CZ" dirty="0"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6712" cy="4475162"/>
          </a:xfrm>
          <a:noFill/>
          <a:ln/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6749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813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fld id="{CD19B5F9-AB2F-4BE8-98B9-F1B2AEA613FA}" type="slidenum">
              <a:rPr lang="cs-CZ" altLang="cs-CZ" smtClean="0">
                <a:latin typeface="Calibri" pitchFamily="34" charset="0"/>
                <a:cs typeface="Lucida Sans Unicode" pitchFamily="34" charset="0"/>
              </a:rPr>
              <a:pPr>
                <a:tabLst>
                  <a:tab pos="0" algn="l"/>
                  <a:tab pos="912813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t>8</a:t>
            </a:fld>
            <a:endParaRPr lang="cs-CZ" altLang="cs-CZ" dirty="0"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6712" cy="4475162"/>
          </a:xfrm>
          <a:noFill/>
          <a:ln/>
        </p:spPr>
        <p:txBody>
          <a:bodyPr wrap="none" anchor="ctr"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0273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 - MŽ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75"/>
            <a:ext cx="9158711" cy="51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text - 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16"/>
          <p:cNvSpPr>
            <a:spLocks noGrp="1" noChangeAspect="1"/>
          </p:cNvSpPr>
          <p:nvPr>
            <p:ph type="body" sz="quarter" idx="20"/>
          </p:nvPr>
        </p:nvSpPr>
        <p:spPr>
          <a:xfrm>
            <a:off x="2411760" y="1545636"/>
            <a:ext cx="6120680" cy="2916324"/>
          </a:xfrm>
          <a:prstGeom prst="rect">
            <a:avLst/>
          </a:prstGeom>
        </p:spPr>
        <p:txBody>
          <a:bodyPr lIns="0" tIns="0" rIns="0" bIns="0" numCol="3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6516216" y="1558549"/>
            <a:ext cx="0" cy="2903411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4427984" y="1558549"/>
            <a:ext cx="0" cy="2903411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358079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2411760" y="1545636"/>
            <a:ext cx="6120680" cy="2916324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41999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2411760" y="1545636"/>
            <a:ext cx="6264697" cy="291632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Vložte objekt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3336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uc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123728" y="2301720"/>
            <a:ext cx="4230448" cy="7560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120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Č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23" y="-1748730"/>
            <a:ext cx="5922954" cy="863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0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Evr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884634"/>
            <a:ext cx="4645108" cy="676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64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svě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2108770"/>
            <a:ext cx="6480720" cy="94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23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22.09.2025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519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i sni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539552" y="735546"/>
            <a:ext cx="6464300" cy="38884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b"/>
          <a:lstStyle>
            <a:lvl1pPr marL="0" indent="0" algn="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obrázek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55304" y="813006"/>
            <a:ext cx="7977136" cy="36076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 a přeneste jej do pozadí.</a:t>
            </a:r>
          </a:p>
        </p:txBody>
      </p:sp>
      <p:sp>
        <p:nvSpPr>
          <p:cNvPr id="11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1036328" y="2662642"/>
            <a:ext cx="5551896" cy="17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1036328" y="2896122"/>
            <a:ext cx="4810240" cy="1796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10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16"/>
          <p:cNvSpPr>
            <a:spLocks noGrp="1"/>
          </p:cNvSpPr>
          <p:nvPr>
            <p:ph type="body" sz="quarter" idx="21"/>
          </p:nvPr>
        </p:nvSpPr>
        <p:spPr>
          <a:xfrm>
            <a:off x="1036328" y="3338383"/>
            <a:ext cx="5551896" cy="1796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1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6"/>
          <p:cNvSpPr>
            <a:spLocks noGrp="1"/>
          </p:cNvSpPr>
          <p:nvPr>
            <p:ph type="body" sz="quarter" idx="22"/>
          </p:nvPr>
        </p:nvSpPr>
        <p:spPr>
          <a:xfrm>
            <a:off x="1036328" y="3473670"/>
            <a:ext cx="3487424" cy="180384"/>
          </a:xfrm>
          <a:prstGeom prst="rect">
            <a:avLst/>
          </a:prstGeom>
        </p:spPr>
        <p:txBody>
          <a:bodyPr lIns="0" tIns="36000" rIns="0" bIns="0">
            <a:normAutofit/>
          </a:bodyPr>
          <a:lstStyle>
            <a:lvl1pPr marL="0" indent="0">
              <a:buFontTx/>
              <a:buNone/>
              <a:defRPr sz="900">
                <a:solidFill>
                  <a:schemeClr val="accent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1038600" y="1309062"/>
            <a:ext cx="5549624" cy="1263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000" b="1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2543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ext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813006"/>
            <a:ext cx="1683584" cy="360768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7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611560" y="1489446"/>
            <a:ext cx="5976664" cy="2931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61950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latin typeface="+mn-lt"/>
                <a:ea typeface="Roboto Medium" pitchFamily="2" charset="0"/>
                <a:cs typeface="Roboto Medium" pitchFamily="2" charset="0"/>
              </a:defRPr>
            </a:lvl4pPr>
            <a:lvl5pPr marL="534988" marR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+mn-lt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kumimoji="0" lang="en-US" dirty="0"/>
          </a:p>
        </p:txBody>
      </p: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5327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ext 2 sloupce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813006"/>
            <a:ext cx="1683584" cy="360768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3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611560" y="1491630"/>
            <a:ext cx="5976664" cy="2916324"/>
          </a:xfrm>
          <a:prstGeom prst="rect">
            <a:avLst/>
          </a:prstGeom>
        </p:spPr>
        <p:txBody>
          <a:bodyPr wrap="square" lIns="0" tIns="0" rIns="0" bIns="0" numCol="2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5" name="Přímá spojnice 14"/>
          <p:cNvCxnSpPr/>
          <p:nvPr userDrawn="1"/>
        </p:nvCxnSpPr>
        <p:spPr>
          <a:xfrm>
            <a:off x="3635896" y="1525098"/>
            <a:ext cx="0" cy="288285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1596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Graf a nadp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sz="quarter" idx="20" hasCustomPrompt="1"/>
          </p:nvPr>
        </p:nvSpPr>
        <p:spPr>
          <a:xfrm>
            <a:off x="611561" y="1491854"/>
            <a:ext cx="5976664" cy="2915840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Vložit objekt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7640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2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2339752" y="789552"/>
            <a:ext cx="4320480" cy="3618402"/>
          </a:xfrm>
          <a:prstGeom prst="rect">
            <a:avLst/>
          </a:prstGeom>
        </p:spPr>
        <p:txBody>
          <a:bodyPr wrap="square" lIns="72000" tIns="0" rIns="72000" bIns="0" numCol="1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6757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Obrázek a text - 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/>
          <p:cNvCxnSpPr/>
          <p:nvPr userDrawn="1"/>
        </p:nvCxnSpPr>
        <p:spPr>
          <a:xfrm>
            <a:off x="449999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5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2339752" y="789552"/>
            <a:ext cx="4392488" cy="3618402"/>
          </a:xfrm>
          <a:prstGeom prst="rect">
            <a:avLst/>
          </a:prstGeom>
        </p:spPr>
        <p:txBody>
          <a:bodyPr wrap="square" lIns="72000" tIns="0" rIns="72000" bIns="0" numCol="2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18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Graf 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2411761" y="789552"/>
            <a:ext cx="6120680" cy="361840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Vložte objekt</a:t>
            </a: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0192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zd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59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5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5" name="Ovál 4"/>
          <p:cNvSpPr>
            <a:spLocks/>
          </p:cNvSpPr>
          <p:nvPr/>
        </p:nvSpPr>
        <p:spPr>
          <a:xfrm>
            <a:off x="543424" y="4693481"/>
            <a:ext cx="180000" cy="1803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Verdana" panose="020B060403050404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53404" y="4683645"/>
            <a:ext cx="3600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8B67A80-0FB4-4083-B869-6BB4B16DA18A}" type="slidenum">
              <a:rPr lang="cs-CZ" sz="700" b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‹#›</a:t>
            </a:fld>
            <a:endParaRPr lang="cs-CZ" sz="700" b="1" dirty="0">
              <a:solidFill>
                <a:schemeClr val="accent5">
                  <a:lumMod val="20000"/>
                  <a:lumOff val="8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7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4" r:id="rId12"/>
    <p:sldLayoutId id="2147483715" r:id="rId13"/>
    <p:sldLayoutId id="2147483716" r:id="rId14"/>
    <p:sldLayoutId id="214748371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48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467544" y="519522"/>
            <a:ext cx="8136903" cy="15661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endParaRPr lang="cs-CZ" sz="3200" b="1" dirty="0">
              <a:solidFill>
                <a:srgbClr val="000000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0079AA1-577C-458A-9CE8-F3B4DFF04675}"/>
              </a:ext>
            </a:extLst>
          </p:cNvPr>
          <p:cNvSpPr/>
          <p:nvPr/>
        </p:nvSpPr>
        <p:spPr>
          <a:xfrm>
            <a:off x="539553" y="519522"/>
            <a:ext cx="80648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1400" dirty="0">
              <a:solidFill>
                <a:schemeClr val="accent1"/>
              </a:solidFill>
            </a:endParaRPr>
          </a:p>
          <a:p>
            <a:pPr algn="ctr"/>
            <a:r>
              <a:rPr lang="cs-CZ" sz="2600" dirty="0">
                <a:solidFill>
                  <a:schemeClr val="accent1"/>
                </a:solidFill>
              </a:rPr>
              <a:t>Střední Morava </a:t>
            </a:r>
            <a:r>
              <a:rPr lang="cs-CZ" dirty="0"/>
              <a:t>–</a:t>
            </a:r>
            <a:r>
              <a:rPr lang="cs-CZ" sz="2600" dirty="0">
                <a:solidFill>
                  <a:schemeClr val="accent1"/>
                </a:solidFill>
              </a:rPr>
              <a:t> křižovatka dopravních</a:t>
            </a:r>
            <a:br>
              <a:rPr lang="cs-CZ" sz="2600" dirty="0">
                <a:solidFill>
                  <a:schemeClr val="accent1"/>
                </a:solidFill>
              </a:rPr>
            </a:br>
            <a:r>
              <a:rPr lang="cs-CZ" sz="2600" dirty="0">
                <a:solidFill>
                  <a:schemeClr val="accent1"/>
                </a:solidFill>
              </a:rPr>
              <a:t>a ekonomických zájmů</a:t>
            </a:r>
          </a:p>
          <a:p>
            <a:pPr algn="ctr"/>
            <a:endParaRPr lang="cs-CZ" sz="800" dirty="0">
              <a:solidFill>
                <a:schemeClr val="accent1"/>
              </a:solidFill>
            </a:endParaRPr>
          </a:p>
          <a:p>
            <a:pPr algn="ctr"/>
            <a:r>
              <a:rPr lang="cs-CZ" sz="1400" dirty="0">
                <a:solidFill>
                  <a:schemeClr val="accent1"/>
                </a:solidFill>
              </a:rPr>
              <a:t>XV. ročník konference, 25. 9. 2025, Luhačovice</a:t>
            </a:r>
          </a:p>
          <a:p>
            <a:pPr algn="ctr"/>
            <a:endParaRPr lang="cs-CZ" sz="2400" dirty="0"/>
          </a:p>
          <a:p>
            <a:pPr algn="ctr"/>
            <a:r>
              <a:rPr lang="cs-CZ" sz="2800" dirty="0">
                <a:solidFill>
                  <a:schemeClr val="tx2"/>
                </a:solidFill>
              </a:rPr>
              <a:t>Povolování dopravních staveb v kontextu nové legislativy z pohledu MŽP</a:t>
            </a:r>
          </a:p>
          <a:p>
            <a:pPr algn="ctr"/>
            <a:endParaRPr lang="cs-CZ" sz="2400" dirty="0">
              <a:solidFill>
                <a:schemeClr val="tx2"/>
              </a:solidFill>
            </a:endParaRPr>
          </a:p>
          <a:p>
            <a:pPr algn="ctr"/>
            <a:r>
              <a:rPr lang="cs-CZ" sz="1600" dirty="0">
                <a:solidFill>
                  <a:schemeClr val="tx2"/>
                </a:solidFill>
              </a:rPr>
              <a:t>Ing. Petr Slezák</a:t>
            </a:r>
          </a:p>
          <a:p>
            <a:pPr algn="ctr"/>
            <a:r>
              <a:rPr lang="cs-CZ" sz="1600" dirty="0">
                <a:solidFill>
                  <a:schemeClr val="tx2"/>
                </a:solidFill>
              </a:rPr>
              <a:t>Ministerstvo životního prostředí</a:t>
            </a:r>
          </a:p>
          <a:p>
            <a:pPr algn="ctr"/>
            <a:endParaRPr lang="cs-CZ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F8D14FD1-33B8-4532-8C7D-D62BEA428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995686"/>
            <a:ext cx="8244916" cy="22322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Dálnice D52 v úseku Pohořelice – státní hranice ČR/Rakousko</a:t>
            </a:r>
          </a:p>
          <a:p>
            <a:pPr lvl="1" indent="0">
              <a:buNone/>
            </a:pPr>
            <a:endParaRPr lang="cs-CZ" sz="1600" dirty="0">
              <a:solidFill>
                <a:schemeClr val="tx2"/>
              </a:solidFill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Rozšíření dálnice D1 v úseku </a:t>
            </a:r>
            <a:r>
              <a:rPr lang="cs-CZ" b="1" dirty="0" err="1">
                <a:solidFill>
                  <a:schemeClr val="tx2"/>
                </a:solidFill>
              </a:rPr>
              <a:t>Kývalka</a:t>
            </a:r>
            <a:r>
              <a:rPr lang="cs-CZ" b="1" dirty="0">
                <a:solidFill>
                  <a:schemeClr val="tx2"/>
                </a:solidFill>
              </a:rPr>
              <a:t> – Holubice na 6 pruhů</a:t>
            </a:r>
          </a:p>
          <a:p>
            <a:pPr marL="182563" lvl="1"/>
            <a:endParaRPr lang="cs-CZ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VRT Prosenice – Ostrava-Svinov (Moravská Brána)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E9F7FF9-8028-439D-87DE-A7DFB1412D00}"/>
              </a:ext>
            </a:extLst>
          </p:cNvPr>
          <p:cNvSpPr txBox="1">
            <a:spLocks/>
          </p:cNvSpPr>
          <p:nvPr/>
        </p:nvSpPr>
        <p:spPr>
          <a:xfrm>
            <a:off x="647564" y="195486"/>
            <a:ext cx="7848872" cy="75608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sz="2400" b="1" dirty="0"/>
              <a:t>Dokončené procesy EIA na MŽP</a:t>
            </a:r>
          </a:p>
          <a:p>
            <a:pPr algn="ctr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sz="2400" b="1" dirty="0"/>
              <a:t>pro významné dopravní stavby v poslední době</a:t>
            </a:r>
            <a:endParaRPr lang="cs-CZ" altLang="cs-CZ" sz="21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5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F8D14FD1-33B8-4532-8C7D-D62BEA428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214" y="951570"/>
            <a:ext cx="8244916" cy="36343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Nová 4pruhová dálnice v úseku Pohořelice – Nové Mlýny – Mikulov – státní hranice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23,1 km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Stanovisko vydáno 21. 7. 2025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Výsledky procesu EIA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2"/>
                </a:solidFill>
              </a:rPr>
              <a:t>ponechána možnost výběru variant přechodu přes VD Nové Mlýny – obě varianty jsou akceptovatelné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2"/>
                </a:solidFill>
              </a:rPr>
              <a:t>plnohodnotné mezistátní posouzení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2"/>
                </a:solidFill>
              </a:rPr>
              <a:t>zajištění obslužné obchvatové komunikace pro místní část Nová Ves v Pohořelicích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2"/>
                </a:solidFill>
              </a:rPr>
              <a:t>řada podstatných opatření pro snížení vlivu na vody a vodní zdroje, Slanisko u Mikulova, lokality Natura 2000, ptactvo a netopýry, obojživelníky a </a:t>
            </a:r>
            <a:r>
              <a:rPr lang="cs-CZ" sz="1600" dirty="0" err="1">
                <a:solidFill>
                  <a:schemeClr val="tx2"/>
                </a:solidFill>
              </a:rPr>
              <a:t>semiakvatické</a:t>
            </a:r>
            <a:r>
              <a:rPr lang="cs-CZ" sz="1600" dirty="0">
                <a:solidFill>
                  <a:schemeClr val="tx2"/>
                </a:solidFill>
              </a:rPr>
              <a:t> druhy (vydra, bobr), dále opatření pro snížení hluku, znečištění ovzduší a světelného </a:t>
            </a:r>
            <a:r>
              <a:rPr lang="cs-CZ" sz="1600">
                <a:solidFill>
                  <a:schemeClr val="tx2"/>
                </a:solidFill>
              </a:rPr>
              <a:t>znečištění apod</a:t>
            </a:r>
            <a:r>
              <a:rPr lang="cs-CZ" sz="1600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E9F7FF9-8028-439D-87DE-A7DFB1412D00}"/>
              </a:ext>
            </a:extLst>
          </p:cNvPr>
          <p:cNvSpPr txBox="1">
            <a:spLocks/>
          </p:cNvSpPr>
          <p:nvPr/>
        </p:nvSpPr>
        <p:spPr>
          <a:xfrm>
            <a:off x="647564" y="195486"/>
            <a:ext cx="7848872" cy="75608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sz="2400" b="1" dirty="0"/>
              <a:t>Dálnice D52 v úseku Pohořelice – státní hranice ČR/Rakousko</a:t>
            </a:r>
          </a:p>
        </p:txBody>
      </p:sp>
    </p:spTree>
    <p:extLst>
      <p:ext uri="{BB962C8B-B14F-4D97-AF65-F5344CB8AC3E}">
        <p14:creationId xmlns:p14="http://schemas.microsoft.com/office/powerpoint/2010/main" val="249766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29402-82B6-495A-C935-D1691A824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D07EBABB-89C0-3B6C-CE6E-5ABC08CCD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843558"/>
            <a:ext cx="8244916" cy="36343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Rozšíření ze 4 pruhů na 6 pruhů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délka rozšíření – cca 26 km – tj. celé okolí Brna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Stanovisko vydáno 16. 6. 2025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Výsledky procesu EIA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600" dirty="0" err="1">
                <a:solidFill>
                  <a:schemeClr val="tx2"/>
                </a:solidFill>
              </a:rPr>
              <a:t>nízkohlučný</a:t>
            </a:r>
            <a:r>
              <a:rPr lang="cs-CZ" sz="1600" dirty="0">
                <a:solidFill>
                  <a:schemeClr val="tx2"/>
                </a:solidFill>
              </a:rPr>
              <a:t> povrch v celém úseku rozšířené dálnice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2"/>
                </a:solidFill>
              </a:rPr>
              <a:t>povinnost koordinovat PHO s dalšími dopravními stavbami i jiných investorů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2"/>
                </a:solidFill>
              </a:rPr>
              <a:t>povinnost vytvořit nové biotopy v okolí záměru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2"/>
                </a:solidFill>
              </a:rPr>
              <a:t>povinnost realizovat nové prvky ÚSES a nové plochy zeleně nad rámec náhradních výsadeb, výsadba nových alejí podél doprovodných komunikací, cest a cyklostezek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2"/>
                </a:solidFill>
              </a:rPr>
              <a:t>povinnost prověřit možnost realizace a případně realizovat nové nadchody pro obyvatele i </a:t>
            </a:r>
            <a:r>
              <a:rPr lang="cs-CZ" sz="1600" dirty="0" err="1">
                <a:solidFill>
                  <a:schemeClr val="tx2"/>
                </a:solidFill>
              </a:rPr>
              <a:t>ekodukty</a:t>
            </a:r>
            <a:r>
              <a:rPr lang="cs-CZ" sz="1600" dirty="0">
                <a:solidFill>
                  <a:schemeClr val="tx2"/>
                </a:solidFill>
              </a:rPr>
              <a:t> pro živočichy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2"/>
                </a:solidFill>
              </a:rPr>
              <a:t>povinnost organizovat výstavbu tak, aby bylo minimalizováno riziko vzniku kolon aj.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E1FE0A1-BA9B-6BA7-1468-C5A1975280D9}"/>
              </a:ext>
            </a:extLst>
          </p:cNvPr>
          <p:cNvSpPr txBox="1">
            <a:spLocks/>
          </p:cNvSpPr>
          <p:nvPr/>
        </p:nvSpPr>
        <p:spPr>
          <a:xfrm>
            <a:off x="647564" y="195486"/>
            <a:ext cx="7848872" cy="75608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sz="2400" b="1" dirty="0"/>
              <a:t>Rozšíření dálnice D1 v úseku </a:t>
            </a:r>
            <a:r>
              <a:rPr lang="cs-CZ" sz="2400" b="1" dirty="0" err="1"/>
              <a:t>Kývalka</a:t>
            </a:r>
            <a:r>
              <a:rPr lang="cs-CZ" sz="2400" b="1" dirty="0"/>
              <a:t> - Holubice</a:t>
            </a:r>
          </a:p>
        </p:txBody>
      </p:sp>
    </p:spTree>
    <p:extLst>
      <p:ext uri="{BB962C8B-B14F-4D97-AF65-F5344CB8AC3E}">
        <p14:creationId xmlns:p14="http://schemas.microsoft.com/office/powerpoint/2010/main" val="146481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71328-25E0-7828-379D-222C09993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46CF74FF-9FF9-3885-636C-3A904CD42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843558"/>
            <a:ext cx="8244916" cy="36343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Nová železniční dvoukolejná vysokorychlostní trať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délka více než 63 km, pro rychlost až 320 km/h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Původně dva záměry sloučeny do jednoho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První stanovisko EIA k VRT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Stanovisko vydáno 2. 6. 2025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Výsledky procesu EIA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2"/>
                </a:solidFill>
              </a:rPr>
              <a:t>potvrzen významný negativní vliv na </a:t>
            </a:r>
            <a:r>
              <a:rPr lang="cs-CZ" sz="1600" dirty="0" err="1">
                <a:solidFill>
                  <a:schemeClr val="tx2"/>
                </a:solidFill>
              </a:rPr>
              <a:t>Naturu</a:t>
            </a:r>
            <a:r>
              <a:rPr lang="cs-CZ" sz="1600" dirty="0">
                <a:solidFill>
                  <a:schemeClr val="tx2"/>
                </a:solidFill>
              </a:rPr>
              <a:t> – bude třeba prokazovat veřejný zájem a stanovit kompenzační opatření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2"/>
                </a:solidFill>
              </a:rPr>
              <a:t>výběr varianty technického řešení v místě kontaktu s </a:t>
            </a:r>
            <a:r>
              <a:rPr lang="cs-CZ" sz="1600" dirty="0" err="1">
                <a:solidFill>
                  <a:schemeClr val="tx2"/>
                </a:solidFill>
              </a:rPr>
              <a:t>Naturou</a:t>
            </a:r>
            <a:r>
              <a:rPr lang="cs-CZ" sz="1600" dirty="0">
                <a:solidFill>
                  <a:schemeClr val="tx2"/>
                </a:solidFill>
              </a:rPr>
              <a:t> – povinnost realizovat dlouhou estakádu pro překlenutí nivy Bílovky a přeložit i stávající trať rovněž na estakádu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2"/>
                </a:solidFill>
              </a:rPr>
              <a:t>řada opatření ke snížení vlivu hluku, vibrací, na vody a na biologii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C49E907-B74D-342C-3884-D55A1E64F620}"/>
              </a:ext>
            </a:extLst>
          </p:cNvPr>
          <p:cNvSpPr txBox="1">
            <a:spLocks/>
          </p:cNvSpPr>
          <p:nvPr/>
        </p:nvSpPr>
        <p:spPr>
          <a:xfrm>
            <a:off x="647564" y="71568"/>
            <a:ext cx="7848872" cy="75608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sz="2400" b="1" dirty="0"/>
              <a:t>Vysokorychlostní trať Moravská brána</a:t>
            </a:r>
            <a:br>
              <a:rPr lang="cs-CZ" sz="2400" b="1" dirty="0"/>
            </a:br>
            <a:r>
              <a:rPr lang="cs-CZ" sz="2400" b="1" dirty="0"/>
              <a:t>(Prosenice – Ostrava-Svinov)</a:t>
            </a:r>
          </a:p>
        </p:txBody>
      </p:sp>
    </p:spTree>
    <p:extLst>
      <p:ext uri="{BB962C8B-B14F-4D97-AF65-F5344CB8AC3E}">
        <p14:creationId xmlns:p14="http://schemas.microsoft.com/office/powerpoint/2010/main" val="540895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934A9-7546-F105-EB82-E16F587CD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B596E2C8-BD42-13C4-4222-A93A49E75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29" y="483518"/>
            <a:ext cx="8244916" cy="3888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chemeClr val="tx2"/>
                </a:solidFill>
              </a:rPr>
              <a:t>Platnost stanoviska EIA – 7 let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/>
                </a:solidFill>
              </a:rPr>
              <a:t>snaha dokončit NŘ v době základní platnosti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/>
                </a:solidFill>
              </a:rPr>
              <a:t>nedělat proces EIA do „šuplíku“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/>
                </a:solidFill>
              </a:rPr>
              <a:t>v době platnosti stanoviska EIA by měla probíhat NŘ, nikoliv projektování; projekční práce by měly být po procesu EIA dokončovány, nikoliv zahajovány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chemeClr val="tx2"/>
                </a:solidFill>
              </a:rPr>
              <a:t>Redukce počtu NŘ oznamovatelem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/>
                </a:solidFill>
              </a:rPr>
              <a:t>snaha o povolení záměru v jednom (nebo několika málo) „řízení o povolení záměru“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/>
                </a:solidFill>
              </a:rPr>
              <a:t>kolik NŘ, tolik CS, tolik JES – počty možností napadání tím rostou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chemeClr val="tx2"/>
                </a:solidFill>
              </a:rPr>
              <a:t>Sjednocení přístupu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/>
                </a:solidFill>
              </a:rPr>
              <a:t>záměr EIA – záměr nebo jakákoliv jeho část, k nimž bylo vydáno stanovisko EIA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/>
                </a:solidFill>
              </a:rPr>
              <a:t>potřeba verifikace změn (pro záměr EIA, nebo pro všechny jeho části), kompetence zachována dle EIA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/>
                </a:solidFill>
              </a:rPr>
              <a:t>kompetence JES – pro všechny části záměru EIA zůstává zachována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/>
                </a:solidFill>
              </a:rPr>
              <a:t>kompetence SÚ – může (a mělo by) jít o stavbu nesouvisející se stavbou vyhrazenou, když jde o NŘ navazující na jedno (stejné) stanovisko EIA???</a:t>
            </a:r>
          </a:p>
          <a:p>
            <a:pPr marL="182563" lvl="1">
              <a:spcAft>
                <a:spcPts val="600"/>
              </a:spcAft>
            </a:pPr>
            <a:endParaRPr lang="cs-CZ" sz="1600" dirty="0">
              <a:solidFill>
                <a:schemeClr val="tx2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3D77D6E-5C1B-3CA0-D09A-AFF7797AF51E}"/>
              </a:ext>
            </a:extLst>
          </p:cNvPr>
          <p:cNvSpPr txBox="1">
            <a:spLocks/>
          </p:cNvSpPr>
          <p:nvPr/>
        </p:nvSpPr>
        <p:spPr>
          <a:xfrm>
            <a:off x="667655" y="-105971"/>
            <a:ext cx="7848872" cy="75608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sz="2400" b="1" dirty="0"/>
              <a:t>Po procesu EIA – obecná doporučení</a:t>
            </a:r>
          </a:p>
        </p:txBody>
      </p:sp>
    </p:spTree>
    <p:extLst>
      <p:ext uri="{BB962C8B-B14F-4D97-AF65-F5344CB8AC3E}">
        <p14:creationId xmlns:p14="http://schemas.microsoft.com/office/powerpoint/2010/main" val="1633871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259632" y="1563638"/>
            <a:ext cx="3499419" cy="2417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67500" tIns="35100" rIns="67500" bIns="35100">
            <a:spAutoFit/>
          </a:bodyPr>
          <a:lstStyle/>
          <a:p>
            <a:pP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altLang="cs-CZ" sz="1600" b="1" dirty="0">
                <a:solidFill>
                  <a:srgbClr val="000000"/>
                </a:solidFill>
              </a:rPr>
              <a:t>Ing. Petr Slezák</a:t>
            </a:r>
          </a:p>
          <a:p>
            <a:pP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altLang="cs-CZ" sz="1600" dirty="0">
                <a:solidFill>
                  <a:srgbClr val="000000"/>
                </a:solidFill>
              </a:rPr>
              <a:t>zástupce ředitele odboru</a:t>
            </a:r>
            <a:br>
              <a:rPr lang="cs-CZ" altLang="cs-CZ" sz="1600" dirty="0">
                <a:solidFill>
                  <a:srgbClr val="000000"/>
                </a:solidFill>
              </a:rPr>
            </a:br>
            <a:r>
              <a:rPr lang="cs-CZ" altLang="cs-CZ" sz="1600" dirty="0">
                <a:solidFill>
                  <a:srgbClr val="000000"/>
                </a:solidFill>
              </a:rPr>
              <a:t>posuzování vlivů na životní prostředí </a:t>
            </a:r>
          </a:p>
          <a:p>
            <a:pP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altLang="cs-CZ" sz="1600" dirty="0">
                <a:solidFill>
                  <a:srgbClr val="000000"/>
                </a:solidFill>
              </a:rPr>
              <a:t>a integrované prevence</a:t>
            </a:r>
            <a:br>
              <a:rPr lang="cs-CZ" altLang="cs-CZ" sz="1600" dirty="0">
                <a:solidFill>
                  <a:srgbClr val="000000"/>
                </a:solidFill>
              </a:rPr>
            </a:br>
            <a:endParaRPr lang="cs-CZ" altLang="cs-CZ" sz="1600" dirty="0">
              <a:solidFill>
                <a:srgbClr val="000000"/>
              </a:solidFill>
            </a:endParaRPr>
          </a:p>
          <a:p>
            <a:pP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altLang="cs-CZ" sz="1600" b="1" dirty="0">
                <a:solidFill>
                  <a:srgbClr val="000000"/>
                </a:solidFill>
              </a:rPr>
              <a:t>Ministerstvo životního prostředí</a:t>
            </a:r>
          </a:p>
          <a:p>
            <a:pP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endParaRPr lang="cs-CZ" altLang="cs-CZ" sz="1500" dirty="0">
              <a:solidFill>
                <a:srgbClr val="000000"/>
              </a:solidFill>
            </a:endParaRPr>
          </a:p>
          <a:p>
            <a:pP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altLang="cs-CZ" sz="1400" dirty="0">
                <a:solidFill>
                  <a:srgbClr val="000000"/>
                </a:solidFill>
              </a:rPr>
              <a:t>Tel.: 267 122 442, Mob.: 724 046 842</a:t>
            </a:r>
          </a:p>
          <a:p>
            <a:pP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altLang="cs-CZ" sz="1400" dirty="0">
                <a:solidFill>
                  <a:srgbClr val="000000"/>
                </a:solidFill>
              </a:rPr>
              <a:t>E-mail.: petr.slezak@mzp.gov.cz</a:t>
            </a:r>
          </a:p>
          <a:p>
            <a:pP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endParaRPr lang="cs-CZ" altLang="cs-CZ" sz="1350" dirty="0">
              <a:solidFill>
                <a:srgbClr val="000000"/>
              </a:solidFill>
            </a:endParaRPr>
          </a:p>
        </p:txBody>
      </p:sp>
      <p:sp>
        <p:nvSpPr>
          <p:cNvPr id="25604" name="TextovéPole 8"/>
          <p:cNvSpPr txBox="1">
            <a:spLocks noChangeArrowheads="1"/>
          </p:cNvSpPr>
          <p:nvPr/>
        </p:nvSpPr>
        <p:spPr bwMode="auto">
          <a:xfrm>
            <a:off x="3324703" y="627534"/>
            <a:ext cx="30027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400" b="1" dirty="0">
                <a:solidFill>
                  <a:srgbClr val="7FBA22"/>
                </a:solidFill>
              </a:rPr>
              <a:t>Děkuji  za pozornost</a:t>
            </a:r>
          </a:p>
        </p:txBody>
      </p:sp>
      <p:sp>
        <p:nvSpPr>
          <p:cNvPr id="25605" name="Obdélník 5"/>
          <p:cNvSpPr>
            <a:spLocks noChangeArrowheads="1"/>
          </p:cNvSpPr>
          <p:nvPr/>
        </p:nvSpPr>
        <p:spPr bwMode="auto">
          <a:xfrm>
            <a:off x="4860032" y="3723878"/>
            <a:ext cx="262123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altLang="cs-CZ" sz="1350" dirty="0">
                <a:solidFill>
                  <a:srgbClr val="000000"/>
                </a:solidFill>
              </a:rPr>
              <a:t>Ministerstvo životního prostředí</a:t>
            </a:r>
          </a:p>
          <a:p>
            <a:pP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altLang="cs-CZ" sz="1350" dirty="0">
                <a:solidFill>
                  <a:srgbClr val="000000"/>
                </a:solidFill>
              </a:rPr>
              <a:t>www.mzp.cz</a:t>
            </a:r>
          </a:p>
        </p:txBody>
      </p:sp>
      <p:pic>
        <p:nvPicPr>
          <p:cNvPr id="3" name="Obrázek 2" descr="Obsah obrázku tráva, venku, krajina, mrak">
            <a:extLst>
              <a:ext uri="{FF2B5EF4-FFF2-40B4-BE49-F238E27FC236}">
                <a16:creationId xmlns:a16="http://schemas.microsoft.com/office/drawing/2014/main" id="{8F1A87CA-B684-563B-4F3E-9E02B7675A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496" y="1563638"/>
            <a:ext cx="2571508" cy="19286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ZP_2020_16ku9-final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ZP_sablona_PPT_2020_16-9_mapy.potx" id="{4B47254E-39BA-4DCB-95B6-94A3B10BCB7C}" vid="{2EE2EEC5-257D-4804-8B13-2217410A1294}"/>
    </a:ext>
  </a:extLst>
</a:theme>
</file>

<file path=ppt/theme/theme2.xml><?xml version="1.0" encoding="utf-8"?>
<a:theme xmlns:a="http://schemas.openxmlformats.org/drawingml/2006/main" name="Motiv3-finl new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ZP_sablona_PPT_2020_16-9_mapy.potx" id="{4B47254E-39BA-4DCB-95B6-94A3B10BCB7C}" vid="{AAC3B86B-B6FE-4A40-A556-B9AAE834D586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MŽP 2020 (16-9)</Template>
  <TotalTime>10936</TotalTime>
  <Words>625</Words>
  <Application>Microsoft Office PowerPoint</Application>
  <PresentationFormat>Předvádění na obrazovce (16:9)</PresentationFormat>
  <Paragraphs>71</Paragraphs>
  <Slides>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8" baseType="lpstr">
      <vt:lpstr>Calibri</vt:lpstr>
      <vt:lpstr>Roboto</vt:lpstr>
      <vt:lpstr>Arial</vt:lpstr>
      <vt:lpstr>Roboto Medium</vt:lpstr>
      <vt:lpstr>Wingdings</vt:lpstr>
      <vt:lpstr>Times New Roman</vt:lpstr>
      <vt:lpstr>Verdana</vt:lpstr>
      <vt:lpstr>Roboto Light</vt:lpstr>
      <vt:lpstr>MZP_2020_16ku9-final</vt:lpstr>
      <vt:lpstr>Motiv3-finl new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LT</dc:creator>
  <cp:lastModifiedBy>Petr Slezák</cp:lastModifiedBy>
  <cp:revision>123</cp:revision>
  <dcterms:created xsi:type="dcterms:W3CDTF">2020-10-08T08:43:56Z</dcterms:created>
  <dcterms:modified xsi:type="dcterms:W3CDTF">2025-09-22T16:07:02Z</dcterms:modified>
</cp:coreProperties>
</file>